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37" r:id="rId4"/>
    <p:sldId id="336" r:id="rId5"/>
    <p:sldId id="338" r:id="rId6"/>
    <p:sldId id="339" r:id="rId7"/>
    <p:sldId id="341" r:id="rId8"/>
    <p:sldId id="342" r:id="rId9"/>
    <p:sldId id="343" r:id="rId10"/>
    <p:sldId id="344" r:id="rId11"/>
    <p:sldId id="340" r:id="rId12"/>
    <p:sldId id="345" r:id="rId13"/>
    <p:sldId id="346" r:id="rId14"/>
    <p:sldId id="347" r:id="rId15"/>
    <p:sldId id="348" r:id="rId16"/>
    <p:sldId id="34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8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6568" y="264695"/>
            <a:ext cx="9093529" cy="1665705"/>
          </a:xfrm>
        </p:spPr>
        <p:txBody>
          <a:bodyPr/>
          <a:lstStyle/>
          <a:p>
            <a:r>
              <a:rPr lang="nl-NL" dirty="0" smtClean="0"/>
              <a:t>Wat zien we:</a:t>
            </a:r>
            <a:endParaRPr lang="nl-NL" dirty="0"/>
          </a:p>
        </p:txBody>
      </p:sp>
      <p:sp>
        <p:nvSpPr>
          <p:cNvPr id="3" name="Tijdelijke aanduiding voor inhoud 2"/>
          <p:cNvSpPr>
            <a:spLocks noGrp="1"/>
          </p:cNvSpPr>
          <p:nvPr>
            <p:ph idx="1"/>
          </p:nvPr>
        </p:nvSpPr>
        <p:spPr>
          <a:xfrm>
            <a:off x="216568" y="890337"/>
            <a:ext cx="10274968" cy="5138994"/>
          </a:xfrm>
        </p:spPr>
        <p:txBody>
          <a:bodyPr>
            <a:noAutofit/>
          </a:bodyPr>
          <a:lstStyle/>
          <a:p>
            <a:r>
              <a:rPr lang="nl-NL" sz="2500" dirty="0" smtClean="0"/>
              <a:t>Ongeacht de keuze die de ander maakt, er 1 is strategie waarbij je altijd beter af bent, dit noemen we de </a:t>
            </a:r>
            <a:r>
              <a:rPr lang="nl-NL" sz="2500" b="1" i="1" dirty="0" smtClean="0"/>
              <a:t>dominante strategie </a:t>
            </a:r>
            <a:r>
              <a:rPr lang="nl-NL" sz="2500" dirty="0" smtClean="0"/>
              <a:t>(in dit geval is dat niet aan de afspraak houden).</a:t>
            </a:r>
          </a:p>
          <a:p>
            <a:r>
              <a:rPr lang="nl-NL" sz="2500" dirty="0" smtClean="0"/>
              <a:t>De andere speler zal dit ook volgen waardoor de situatie ontstaat waar beide partijen zich niet aan de afspraak houden. Beide spelers kunnen hun situatie niet verbeteren gegeven de keuze van de ander (als de ander zich niet aan de afspraak houd ga je erop achteruit wanneer je zelf wel kiest voor aan de afspraak houden)</a:t>
            </a:r>
          </a:p>
          <a:p>
            <a:r>
              <a:rPr lang="nl-NL" sz="2500" dirty="0" smtClean="0"/>
              <a:t>Dit noemen we een </a:t>
            </a:r>
            <a:r>
              <a:rPr lang="nl-NL" sz="2500" b="1" dirty="0" err="1" smtClean="0"/>
              <a:t>nash</a:t>
            </a:r>
            <a:r>
              <a:rPr lang="nl-NL" sz="2500" b="1" dirty="0" smtClean="0"/>
              <a:t>-evenwicht.</a:t>
            </a:r>
          </a:p>
          <a:p>
            <a:r>
              <a:rPr lang="nl-NL" sz="2500" dirty="0" smtClean="0"/>
              <a:t>Wanneer er een situatie is waar beide spelers beter af zouden zijn (in dit geval beide wel aan de afspraak houden), maar deze situatie niet ontstaat omdat het geen </a:t>
            </a:r>
            <a:r>
              <a:rPr lang="nl-NL" sz="2500" dirty="0" err="1" smtClean="0"/>
              <a:t>nash</a:t>
            </a:r>
            <a:r>
              <a:rPr lang="nl-NL" sz="2500" dirty="0" smtClean="0"/>
              <a:t>-evenwicht is/de dominante strategie ervoor zorgt dat het niet gekozen wordt. Is er sprake van een gevangenne-dillema.</a:t>
            </a:r>
          </a:p>
          <a:p>
            <a:endParaRPr lang="nl-NL" sz="2500" dirty="0"/>
          </a:p>
        </p:txBody>
      </p:sp>
    </p:spTree>
    <p:extLst>
      <p:ext uri="{BB962C8B-B14F-4D97-AF65-F5344CB8AC3E}">
        <p14:creationId xmlns:p14="http://schemas.microsoft.com/office/powerpoint/2010/main" val="339482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4.9 t/m 4.13</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Kom je niet uit 4.9 en 4.10, sla deze even over</a:t>
            </a:r>
          </a:p>
          <a:p>
            <a:r>
              <a:rPr lang="nl-NL" sz="2500" dirty="0" smtClean="0"/>
              <a:t>12 minuten de tijd.</a:t>
            </a:r>
          </a:p>
          <a:p>
            <a:r>
              <a:rPr lang="nl-NL" sz="2500" dirty="0" smtClean="0"/>
              <a:t>Eerder klaar maak opgave </a:t>
            </a:r>
            <a:r>
              <a:rPr lang="nl-NL" sz="2500" dirty="0"/>
              <a:t>4.35/4.37/4.38</a:t>
            </a:r>
          </a:p>
          <a:p>
            <a:r>
              <a:rPr lang="nl-NL" sz="2500" dirty="0" smtClean="0"/>
              <a:t>Eerste 5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4"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4" y="195922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73055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57151"/>
            <a:ext cx="12192000" cy="1713735"/>
          </a:xfrm>
          <a:prstGeom prst="rect">
            <a:avLst/>
          </a:prstGeom>
        </p:spPr>
      </p:pic>
      <p:pic>
        <p:nvPicPr>
          <p:cNvPr id="5" name="Afbeelding 4"/>
          <p:cNvPicPr>
            <a:picLocks noChangeAspect="1"/>
          </p:cNvPicPr>
          <p:nvPr/>
        </p:nvPicPr>
        <p:blipFill>
          <a:blip r:embed="rId3"/>
          <a:stretch>
            <a:fillRect/>
          </a:stretch>
        </p:blipFill>
        <p:spPr>
          <a:xfrm>
            <a:off x="0" y="1374392"/>
            <a:ext cx="12192000" cy="2158744"/>
          </a:xfrm>
          <a:prstGeom prst="rect">
            <a:avLst/>
          </a:prstGeom>
        </p:spPr>
      </p:pic>
    </p:spTree>
    <p:extLst>
      <p:ext uri="{BB962C8B-B14F-4D97-AF65-F5344CB8AC3E}">
        <p14:creationId xmlns:p14="http://schemas.microsoft.com/office/powerpoint/2010/main" val="341391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56529"/>
          <a:stretch/>
        </p:blipFill>
        <p:spPr>
          <a:xfrm>
            <a:off x="0" y="68262"/>
            <a:ext cx="8771021" cy="2975727"/>
          </a:xfrm>
          <a:prstGeom prst="rect">
            <a:avLst/>
          </a:prstGeom>
        </p:spPr>
      </p:pic>
      <p:pic>
        <p:nvPicPr>
          <p:cNvPr id="5" name="Afbeelding 4"/>
          <p:cNvPicPr>
            <a:picLocks noChangeAspect="1"/>
          </p:cNvPicPr>
          <p:nvPr/>
        </p:nvPicPr>
        <p:blipFill rotWithShape="1">
          <a:blip r:embed="rId2"/>
          <a:srcRect b="44049"/>
          <a:stretch/>
        </p:blipFill>
        <p:spPr>
          <a:xfrm>
            <a:off x="0" y="68262"/>
            <a:ext cx="8771021" cy="3829970"/>
          </a:xfrm>
          <a:prstGeom prst="rect">
            <a:avLst/>
          </a:prstGeom>
        </p:spPr>
      </p:pic>
      <p:pic>
        <p:nvPicPr>
          <p:cNvPr id="6" name="Afbeelding 5"/>
          <p:cNvPicPr>
            <a:picLocks noChangeAspect="1"/>
          </p:cNvPicPr>
          <p:nvPr/>
        </p:nvPicPr>
        <p:blipFill rotWithShape="1">
          <a:blip r:embed="rId2"/>
          <a:srcRect b="33152"/>
          <a:stretch/>
        </p:blipFill>
        <p:spPr>
          <a:xfrm>
            <a:off x="0" y="68262"/>
            <a:ext cx="8771021" cy="4575927"/>
          </a:xfrm>
          <a:prstGeom prst="rect">
            <a:avLst/>
          </a:prstGeom>
        </p:spPr>
      </p:pic>
      <p:pic>
        <p:nvPicPr>
          <p:cNvPr id="7" name="Afbeelding 6"/>
          <p:cNvPicPr>
            <a:picLocks noChangeAspect="1"/>
          </p:cNvPicPr>
          <p:nvPr/>
        </p:nvPicPr>
        <p:blipFill rotWithShape="1">
          <a:blip r:embed="rId2"/>
          <a:srcRect b="13817"/>
          <a:stretch/>
        </p:blipFill>
        <p:spPr>
          <a:xfrm>
            <a:off x="0" y="68262"/>
            <a:ext cx="8771021" cy="5899401"/>
          </a:xfrm>
          <a:prstGeom prst="rect">
            <a:avLst/>
          </a:prstGeom>
        </p:spPr>
      </p:pic>
      <p:pic>
        <p:nvPicPr>
          <p:cNvPr id="8" name="Afbeelding 7"/>
          <p:cNvPicPr>
            <a:picLocks noChangeAspect="1"/>
          </p:cNvPicPr>
          <p:nvPr/>
        </p:nvPicPr>
        <p:blipFill>
          <a:blip r:embed="rId2"/>
          <a:stretch>
            <a:fillRect/>
          </a:stretch>
        </p:blipFill>
        <p:spPr>
          <a:xfrm>
            <a:off x="0" y="68262"/>
            <a:ext cx="8771021" cy="6845248"/>
          </a:xfrm>
          <a:prstGeom prst="rect">
            <a:avLst/>
          </a:prstGeom>
        </p:spPr>
      </p:pic>
    </p:spTree>
    <p:extLst>
      <p:ext uri="{BB962C8B-B14F-4D97-AF65-F5344CB8AC3E}">
        <p14:creationId xmlns:p14="http://schemas.microsoft.com/office/powerpoint/2010/main" val="367284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4.35 / (4.37 en 4.38 als je klaar bent)</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Eerder klaar maak opgave 4.37 en 4.38.</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4" name="Ovaal 13"/>
          <p:cNvSpPr/>
          <p:nvPr/>
        </p:nvSpPr>
        <p:spPr>
          <a:xfrm>
            <a:off x="5767192"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586402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heel(1)">
                                      <p:cBhvr>
                                        <p:cTn id="35" dur="59000"/>
                                        <p:tgtEl>
                                          <p:spTgt spid="12"/>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heel(1)">
                                      <p:cBhvr>
                                        <p:cTn id="39" dur="59000"/>
                                        <p:tgtEl>
                                          <p:spTgt spid="13"/>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heel(1)">
                                      <p:cBhvr>
                                        <p:cTn id="43" dur="59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a:t>
            </a:r>
            <a:endParaRPr lang="nl-NL" dirty="0"/>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9335"/>
          <a:stretch/>
        </p:blipFill>
        <p:spPr>
          <a:xfrm>
            <a:off x="146493" y="36514"/>
            <a:ext cx="12045507" cy="565065"/>
          </a:xfrm>
          <a:prstGeom prst="rect">
            <a:avLst/>
          </a:prstGeom>
        </p:spPr>
      </p:pic>
      <p:pic>
        <p:nvPicPr>
          <p:cNvPr id="5" name="Afbeelding 4"/>
          <p:cNvPicPr>
            <a:picLocks noChangeAspect="1"/>
          </p:cNvPicPr>
          <p:nvPr/>
        </p:nvPicPr>
        <p:blipFill rotWithShape="1">
          <a:blip r:embed="rId2"/>
          <a:srcRect b="83430"/>
          <a:stretch/>
        </p:blipFill>
        <p:spPr>
          <a:xfrm>
            <a:off x="146493" y="36514"/>
            <a:ext cx="12045507" cy="877886"/>
          </a:xfrm>
          <a:prstGeom prst="rect">
            <a:avLst/>
          </a:prstGeom>
        </p:spPr>
      </p:pic>
      <p:pic>
        <p:nvPicPr>
          <p:cNvPr id="6" name="Afbeelding 5"/>
          <p:cNvPicPr>
            <a:picLocks noChangeAspect="1"/>
          </p:cNvPicPr>
          <p:nvPr/>
        </p:nvPicPr>
        <p:blipFill rotWithShape="1">
          <a:blip r:embed="rId2"/>
          <a:srcRect b="75482"/>
          <a:stretch/>
        </p:blipFill>
        <p:spPr>
          <a:xfrm>
            <a:off x="146493" y="36514"/>
            <a:ext cx="12045507" cy="1298991"/>
          </a:xfrm>
          <a:prstGeom prst="rect">
            <a:avLst/>
          </a:prstGeom>
        </p:spPr>
      </p:pic>
      <p:pic>
        <p:nvPicPr>
          <p:cNvPr id="7" name="Afbeelding 6"/>
          <p:cNvPicPr>
            <a:picLocks noChangeAspect="1"/>
          </p:cNvPicPr>
          <p:nvPr/>
        </p:nvPicPr>
        <p:blipFill rotWithShape="1">
          <a:blip r:embed="rId2"/>
          <a:srcRect b="68442"/>
          <a:stretch/>
        </p:blipFill>
        <p:spPr>
          <a:xfrm>
            <a:off x="146493" y="36514"/>
            <a:ext cx="12045507" cy="1671970"/>
          </a:xfrm>
          <a:prstGeom prst="rect">
            <a:avLst/>
          </a:prstGeom>
        </p:spPr>
      </p:pic>
      <p:pic>
        <p:nvPicPr>
          <p:cNvPr id="8" name="Afbeelding 7"/>
          <p:cNvPicPr>
            <a:picLocks noChangeAspect="1"/>
          </p:cNvPicPr>
          <p:nvPr/>
        </p:nvPicPr>
        <p:blipFill rotWithShape="1">
          <a:blip r:embed="rId2"/>
          <a:srcRect b="60948"/>
          <a:stretch/>
        </p:blipFill>
        <p:spPr>
          <a:xfrm>
            <a:off x="146493" y="36514"/>
            <a:ext cx="12045507" cy="2069012"/>
          </a:xfrm>
          <a:prstGeom prst="rect">
            <a:avLst/>
          </a:prstGeom>
        </p:spPr>
      </p:pic>
      <p:pic>
        <p:nvPicPr>
          <p:cNvPr id="9" name="Afbeelding 8"/>
          <p:cNvPicPr>
            <a:picLocks noChangeAspect="1"/>
          </p:cNvPicPr>
          <p:nvPr/>
        </p:nvPicPr>
        <p:blipFill rotWithShape="1">
          <a:blip r:embed="rId2"/>
          <a:srcRect b="54136"/>
          <a:stretch/>
        </p:blipFill>
        <p:spPr>
          <a:xfrm>
            <a:off x="146493" y="36514"/>
            <a:ext cx="12045507" cy="2429960"/>
          </a:xfrm>
          <a:prstGeom prst="rect">
            <a:avLst/>
          </a:prstGeom>
        </p:spPr>
      </p:pic>
      <p:pic>
        <p:nvPicPr>
          <p:cNvPr id="10" name="Afbeelding 9"/>
          <p:cNvPicPr>
            <a:picLocks noChangeAspect="1"/>
          </p:cNvPicPr>
          <p:nvPr/>
        </p:nvPicPr>
        <p:blipFill rotWithShape="1">
          <a:blip r:embed="rId2"/>
          <a:srcRect b="33016"/>
          <a:stretch/>
        </p:blipFill>
        <p:spPr>
          <a:xfrm>
            <a:off x="146493" y="36514"/>
            <a:ext cx="12045507" cy="3548897"/>
          </a:xfrm>
          <a:prstGeom prst="rect">
            <a:avLst/>
          </a:prstGeom>
        </p:spPr>
      </p:pic>
      <p:pic>
        <p:nvPicPr>
          <p:cNvPr id="11" name="Afbeelding 10"/>
          <p:cNvPicPr>
            <a:picLocks noChangeAspect="1"/>
          </p:cNvPicPr>
          <p:nvPr/>
        </p:nvPicPr>
        <p:blipFill>
          <a:blip r:embed="rId2"/>
          <a:stretch>
            <a:fillRect/>
          </a:stretch>
        </p:blipFill>
        <p:spPr>
          <a:xfrm>
            <a:off x="146493" y="36514"/>
            <a:ext cx="12045507" cy="5298122"/>
          </a:xfrm>
          <a:prstGeom prst="rect">
            <a:avLst/>
          </a:prstGeom>
        </p:spPr>
      </p:pic>
    </p:spTree>
    <p:extLst>
      <p:ext uri="{BB962C8B-B14F-4D97-AF65-F5344CB8AC3E}">
        <p14:creationId xmlns:p14="http://schemas.microsoft.com/office/powerpoint/2010/main" val="88724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0846"/>
          <a:stretch/>
        </p:blipFill>
        <p:spPr>
          <a:xfrm>
            <a:off x="0" y="16669"/>
            <a:ext cx="12192000" cy="1631657"/>
          </a:xfrm>
          <a:prstGeom prst="rect">
            <a:avLst/>
          </a:prstGeom>
        </p:spPr>
      </p:pic>
      <p:pic>
        <p:nvPicPr>
          <p:cNvPr id="5" name="Afbeelding 4"/>
          <p:cNvPicPr>
            <a:picLocks noChangeAspect="1"/>
          </p:cNvPicPr>
          <p:nvPr/>
        </p:nvPicPr>
        <p:blipFill rotWithShape="1">
          <a:blip r:embed="rId2"/>
          <a:srcRect b="52788"/>
          <a:stretch/>
        </p:blipFill>
        <p:spPr>
          <a:xfrm>
            <a:off x="0" y="16670"/>
            <a:ext cx="12192000" cy="264231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Afbeelding 5"/>
          <p:cNvPicPr>
            <a:picLocks noChangeAspect="1"/>
          </p:cNvPicPr>
          <p:nvPr/>
        </p:nvPicPr>
        <p:blipFill rotWithShape="1">
          <a:blip r:embed="rId2"/>
          <a:srcRect b="23552"/>
          <a:stretch/>
        </p:blipFill>
        <p:spPr>
          <a:xfrm>
            <a:off x="0" y="16669"/>
            <a:ext cx="12192000" cy="4278605"/>
          </a:xfrm>
          <a:prstGeom prst="rect">
            <a:avLst/>
          </a:prstGeom>
        </p:spPr>
      </p:pic>
      <p:pic>
        <p:nvPicPr>
          <p:cNvPr id="7" name="Afbeelding 6"/>
          <p:cNvPicPr>
            <a:picLocks noChangeAspect="1"/>
          </p:cNvPicPr>
          <p:nvPr/>
        </p:nvPicPr>
        <p:blipFill>
          <a:blip r:embed="rId2"/>
          <a:stretch>
            <a:fillRect/>
          </a:stretch>
        </p:blipFill>
        <p:spPr>
          <a:xfrm>
            <a:off x="0" y="16669"/>
            <a:ext cx="12192000" cy="5596759"/>
          </a:xfrm>
          <a:prstGeom prst="rect">
            <a:avLst/>
          </a:prstGeom>
        </p:spPr>
      </p:pic>
    </p:spTree>
    <p:extLst>
      <p:ext uri="{BB962C8B-B14F-4D97-AF65-F5344CB8AC3E}">
        <p14:creationId xmlns:p14="http://schemas.microsoft.com/office/powerpoint/2010/main" val="86357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Prijsconcurrentie.</a:t>
            </a:r>
          </a:p>
          <a:p>
            <a:r>
              <a:rPr lang="nl-NL" sz="2500" dirty="0" smtClean="0"/>
              <a:t>Gevangen dilemma.</a:t>
            </a:r>
          </a:p>
          <a:p>
            <a:r>
              <a:rPr lang="nl-NL" sz="2500" dirty="0" smtClean="0"/>
              <a:t>4.7 t/m 4.13 + </a:t>
            </a:r>
            <a:r>
              <a:rPr lang="nl-NL" sz="2500" dirty="0"/>
              <a:t>4.35/4.37/4.38</a:t>
            </a:r>
            <a:endParaRPr lang="nl-NL" sz="2500" dirty="0" smtClean="0"/>
          </a:p>
          <a:p>
            <a:endParaRPr lang="nl-NL" sz="2500" dirty="0" smtClean="0"/>
          </a:p>
          <a:p>
            <a:endParaRPr lang="nl-NL" sz="2500" dirty="0" smtClean="0"/>
          </a:p>
          <a:p>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oligopolie:</a:t>
            </a:r>
            <a:endParaRPr lang="nl-NL" dirty="0"/>
          </a:p>
        </p:txBody>
      </p:sp>
      <p:sp>
        <p:nvSpPr>
          <p:cNvPr id="3" name="Tijdelijke aanduiding voor inhoud 2"/>
          <p:cNvSpPr>
            <a:spLocks noGrp="1"/>
          </p:cNvSpPr>
          <p:nvPr>
            <p:ph idx="1"/>
          </p:nvPr>
        </p:nvSpPr>
        <p:spPr>
          <a:xfrm>
            <a:off x="348915" y="1251285"/>
            <a:ext cx="10250905" cy="4790078"/>
          </a:xfrm>
        </p:spPr>
        <p:txBody>
          <a:bodyPr>
            <a:noAutofit/>
          </a:bodyPr>
          <a:lstStyle/>
          <a:p>
            <a:r>
              <a:rPr lang="nl-NL" sz="2500" dirty="0" smtClean="0"/>
              <a:t>Aantal aanbieders: een paar (of het overgrootste gedeelte van de markt is in handen van een klein aantal aanbieders)</a:t>
            </a:r>
          </a:p>
          <a:p>
            <a:r>
              <a:rPr lang="nl-NL" sz="2500" dirty="0" smtClean="0"/>
              <a:t>Type product: kan zowel homogeen als heterogeen).</a:t>
            </a:r>
          </a:p>
          <a:p>
            <a:r>
              <a:rPr lang="nl-NL" sz="2500" dirty="0" smtClean="0"/>
              <a:t>Geen vrije toe en uittreding: schaalvoordelen en verzonken kosten spelen een belangrijke rol. (minder sprake van octrooien/patenten alleen bij productdifferentiatie)</a:t>
            </a:r>
          </a:p>
          <a:p>
            <a:r>
              <a:rPr lang="nl-NL" sz="2500" dirty="0" smtClean="0"/>
              <a:t>Doorzichtigheid van de markt: afhankelijk of er heterogene of homogene producten worden aangeboden. Homogeen = doorzichtig, heterogeen = ondoorzichtig.</a:t>
            </a:r>
          </a:p>
          <a:p>
            <a:r>
              <a:rPr lang="nl-NL" sz="2500" dirty="0" smtClean="0"/>
              <a:t>Invloed op de prijs als individuele aanbieder: redelijk veel.</a:t>
            </a:r>
          </a:p>
          <a:p>
            <a:r>
              <a:rPr lang="nl-NL" sz="2500" dirty="0" smtClean="0"/>
              <a:t>Wat zie je vaak: of de partijen concurreren met elkaar functioneert als markt van  monopolistische concurrentie, of de partijen werken samen functioneert het als een markt van monopolie.</a:t>
            </a:r>
          </a:p>
          <a:p>
            <a:endParaRPr lang="nl-NL" sz="2500" dirty="0" smtClean="0"/>
          </a:p>
          <a:p>
            <a:endParaRPr lang="nl-NL" sz="2500" dirty="0"/>
          </a:p>
        </p:txBody>
      </p:sp>
    </p:spTree>
    <p:extLst>
      <p:ext uri="{BB962C8B-B14F-4D97-AF65-F5344CB8AC3E}">
        <p14:creationId xmlns:p14="http://schemas.microsoft.com/office/powerpoint/2010/main" val="3967674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strategische variabelen.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Oligopolie kent veel dynamiek.</a:t>
            </a:r>
          </a:p>
          <a:p>
            <a:r>
              <a:rPr lang="nl-NL" sz="2500" dirty="0" smtClean="0"/>
              <a:t>Of er wordt geconcurreerd: prijzenoorlog, kent winnaars en verliezers.</a:t>
            </a:r>
          </a:p>
          <a:p>
            <a:r>
              <a:rPr lang="nl-NL" sz="2500" dirty="0" smtClean="0"/>
              <a:t>Of er wordt samengewerkt: kartelvorming, wettelijk verboden in EU en VS.</a:t>
            </a:r>
          </a:p>
          <a:p>
            <a:r>
              <a:rPr lang="nl-NL" sz="2500" dirty="0" smtClean="0"/>
              <a:t>Een tussenweg waarbij ze niet samenwerken maar ook geen prijzenoorlog starten is door productdifferentiatie.</a:t>
            </a:r>
          </a:p>
          <a:p>
            <a:r>
              <a:rPr lang="nl-NL" sz="2500" dirty="0" smtClean="0"/>
              <a:t>Proberen je eigen product onderscheidende kenmerken te geven.</a:t>
            </a:r>
          </a:p>
          <a:p>
            <a:endParaRPr lang="nl-NL" sz="2500" dirty="0"/>
          </a:p>
        </p:txBody>
      </p:sp>
    </p:spTree>
    <p:extLst>
      <p:ext uri="{BB962C8B-B14F-4D97-AF65-F5344CB8AC3E}">
        <p14:creationId xmlns:p14="http://schemas.microsoft.com/office/powerpoint/2010/main" val="300721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240632"/>
            <a:ext cx="8596668" cy="1689768"/>
          </a:xfrm>
        </p:spPr>
        <p:txBody>
          <a:bodyPr/>
          <a:lstStyle/>
          <a:p>
            <a:r>
              <a:rPr lang="nl-NL" dirty="0" smtClean="0"/>
              <a:t>Prijsconcurrentie:</a:t>
            </a:r>
            <a:endParaRPr lang="nl-NL" dirty="0"/>
          </a:p>
        </p:txBody>
      </p:sp>
      <p:sp>
        <p:nvSpPr>
          <p:cNvPr id="3" name="Tijdelijke aanduiding voor inhoud 2"/>
          <p:cNvSpPr>
            <a:spLocks noGrp="1"/>
          </p:cNvSpPr>
          <p:nvPr>
            <p:ph idx="1"/>
          </p:nvPr>
        </p:nvSpPr>
        <p:spPr>
          <a:xfrm>
            <a:off x="677334" y="950495"/>
            <a:ext cx="8596668" cy="5090868"/>
          </a:xfrm>
        </p:spPr>
        <p:txBody>
          <a:bodyPr>
            <a:noAutofit/>
          </a:bodyPr>
          <a:lstStyle/>
          <a:p>
            <a:r>
              <a:rPr lang="nl-NL" sz="2500" dirty="0" smtClean="0"/>
              <a:t>Wat bepaald hoeveel stuks je verkoopt?</a:t>
            </a:r>
          </a:p>
          <a:p>
            <a:r>
              <a:rPr lang="nl-NL" sz="2500" dirty="0" smtClean="0"/>
              <a:t>Je prijs</a:t>
            </a:r>
          </a:p>
          <a:p>
            <a:r>
              <a:rPr lang="nl-NL" sz="2500" dirty="0" smtClean="0"/>
              <a:t>Maar ook de prijs van je concurrenten.</a:t>
            </a:r>
          </a:p>
          <a:p>
            <a:r>
              <a:rPr lang="nl-NL" sz="2500" dirty="0" smtClean="0"/>
              <a:t>Zichtbaar in de formule </a:t>
            </a:r>
            <a:r>
              <a:rPr lang="nl-NL" sz="2500" dirty="0" err="1" smtClean="0"/>
              <a:t>Qa</a:t>
            </a:r>
            <a:r>
              <a:rPr lang="nl-NL" sz="2500" dirty="0" smtClean="0"/>
              <a:t> = -2Pa + </a:t>
            </a:r>
            <a:r>
              <a:rPr lang="nl-NL" sz="2500" dirty="0" err="1" smtClean="0"/>
              <a:t>Pn</a:t>
            </a:r>
            <a:r>
              <a:rPr lang="nl-NL" sz="2500" dirty="0" smtClean="0"/>
              <a:t> + 250 waarbij </a:t>
            </a:r>
            <a:r>
              <a:rPr lang="nl-NL" sz="2500" dirty="0" err="1" smtClean="0"/>
              <a:t>Qa</a:t>
            </a:r>
            <a:r>
              <a:rPr lang="nl-NL" sz="2500" dirty="0" smtClean="0"/>
              <a:t> = afzet </a:t>
            </a:r>
            <a:r>
              <a:rPr lang="nl-NL" sz="2500" dirty="0" err="1" smtClean="0"/>
              <a:t>adidas</a:t>
            </a:r>
            <a:r>
              <a:rPr lang="nl-NL" sz="2500" dirty="0" smtClean="0"/>
              <a:t>, Pa = prijs </a:t>
            </a:r>
            <a:r>
              <a:rPr lang="nl-NL" sz="2500" dirty="0" err="1" smtClean="0"/>
              <a:t>adidas</a:t>
            </a:r>
            <a:r>
              <a:rPr lang="nl-NL" sz="2500" dirty="0" smtClean="0"/>
              <a:t> en </a:t>
            </a:r>
            <a:r>
              <a:rPr lang="nl-NL" sz="2500" dirty="0" err="1" smtClean="0"/>
              <a:t>Pn</a:t>
            </a:r>
            <a:r>
              <a:rPr lang="nl-NL" sz="2500" dirty="0" smtClean="0"/>
              <a:t> = prijs Nike.</a:t>
            </a:r>
          </a:p>
          <a:p>
            <a:r>
              <a:rPr lang="nl-NL" sz="2500" dirty="0" smtClean="0"/>
              <a:t>Wat zien we.</a:t>
            </a:r>
          </a:p>
          <a:p>
            <a:r>
              <a:rPr lang="nl-NL" sz="2500" dirty="0" smtClean="0"/>
              <a:t>Als </a:t>
            </a:r>
            <a:r>
              <a:rPr lang="nl-NL" sz="2500" dirty="0" err="1" smtClean="0"/>
              <a:t>adidas</a:t>
            </a:r>
            <a:r>
              <a:rPr lang="nl-NL" sz="2500" dirty="0" smtClean="0"/>
              <a:t> zijn prijs verhoogt met 1, raakt hij 2 vraag kwijt (-2Pa), als Nike zijn prijs verhoogt met 1, stijgt de vraag naar </a:t>
            </a:r>
            <a:r>
              <a:rPr lang="nl-NL" sz="2500" dirty="0" err="1" smtClean="0"/>
              <a:t>adidas</a:t>
            </a:r>
            <a:r>
              <a:rPr lang="nl-NL" sz="2500" dirty="0" smtClean="0"/>
              <a:t> met 1 (+</a:t>
            </a:r>
            <a:r>
              <a:rPr lang="nl-NL" sz="2500" dirty="0" err="1" smtClean="0"/>
              <a:t>Pn</a:t>
            </a:r>
            <a:r>
              <a:rPr lang="nl-NL" sz="2500" dirty="0" smtClean="0"/>
              <a:t>).</a:t>
            </a:r>
          </a:p>
          <a:p>
            <a:r>
              <a:rPr lang="nl-NL" sz="2500" dirty="0" smtClean="0"/>
              <a:t>Cq stel </a:t>
            </a:r>
            <a:r>
              <a:rPr lang="nl-NL" sz="2500" dirty="0" err="1" smtClean="0"/>
              <a:t>adidas</a:t>
            </a:r>
            <a:r>
              <a:rPr lang="nl-NL" sz="2500" dirty="0" smtClean="0"/>
              <a:t> heeft een prijs van 80, Nike een prijs van 100, dan is de vraag naar Adidas </a:t>
            </a:r>
            <a:r>
              <a:rPr lang="nl-NL" sz="2500" dirty="0" err="1" smtClean="0"/>
              <a:t>Qa</a:t>
            </a:r>
            <a:r>
              <a:rPr lang="nl-NL" sz="2500" dirty="0" smtClean="0"/>
              <a:t> = -2 * 80 + 100 + 250 = 190.</a:t>
            </a:r>
            <a:endParaRPr lang="nl-NL" sz="2500" dirty="0"/>
          </a:p>
        </p:txBody>
      </p:sp>
    </p:spTree>
    <p:extLst>
      <p:ext uri="{BB962C8B-B14F-4D97-AF65-F5344CB8AC3E}">
        <p14:creationId xmlns:p14="http://schemas.microsoft.com/office/powerpoint/2010/main" val="33791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Maak opgave 4.7 en 4.8</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a:t>8</a:t>
            </a:r>
            <a:r>
              <a:rPr lang="nl-NL" sz="2500" dirty="0" smtClean="0"/>
              <a:t> minuten de tijd.</a:t>
            </a:r>
          </a:p>
          <a:p>
            <a:r>
              <a:rPr lang="nl-NL" sz="2500" dirty="0" smtClean="0"/>
              <a:t>Eerder klaar maak opgave 4.9 t/m 4.13</a:t>
            </a:r>
          </a:p>
          <a:p>
            <a:r>
              <a:rPr lang="nl-NL" sz="2500" dirty="0" smtClean="0"/>
              <a:t>Eerste 4 minuten zelfstandig aan de slag.</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4158793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1767"/>
          <a:stretch/>
        </p:blipFill>
        <p:spPr>
          <a:xfrm>
            <a:off x="0" y="0"/>
            <a:ext cx="12192000" cy="1287380"/>
          </a:xfrm>
          <a:prstGeom prst="rect">
            <a:avLst/>
          </a:prstGeom>
        </p:spPr>
      </p:pic>
      <p:pic>
        <p:nvPicPr>
          <p:cNvPr id="5" name="Afbeelding 4"/>
          <p:cNvPicPr>
            <a:picLocks noChangeAspect="1"/>
          </p:cNvPicPr>
          <p:nvPr/>
        </p:nvPicPr>
        <p:blipFill rotWithShape="1">
          <a:blip r:embed="rId2"/>
          <a:srcRect b="61160"/>
          <a:stretch/>
        </p:blipFill>
        <p:spPr>
          <a:xfrm>
            <a:off x="0" y="-1"/>
            <a:ext cx="12192000" cy="1768643"/>
          </a:xfrm>
          <a:prstGeom prst="rect">
            <a:avLst/>
          </a:prstGeom>
        </p:spPr>
      </p:pic>
      <p:pic>
        <p:nvPicPr>
          <p:cNvPr id="6" name="Afbeelding 5"/>
          <p:cNvPicPr>
            <a:picLocks noChangeAspect="1"/>
          </p:cNvPicPr>
          <p:nvPr/>
        </p:nvPicPr>
        <p:blipFill rotWithShape="1">
          <a:blip r:embed="rId2"/>
          <a:srcRect b="53233"/>
          <a:stretch/>
        </p:blipFill>
        <p:spPr>
          <a:xfrm>
            <a:off x="0" y="0"/>
            <a:ext cx="12192000" cy="2129590"/>
          </a:xfrm>
          <a:prstGeom prst="rect">
            <a:avLst/>
          </a:prstGeom>
        </p:spPr>
      </p:pic>
      <p:pic>
        <p:nvPicPr>
          <p:cNvPr id="7" name="Afbeelding 6"/>
          <p:cNvPicPr>
            <a:picLocks noChangeAspect="1"/>
          </p:cNvPicPr>
          <p:nvPr/>
        </p:nvPicPr>
        <p:blipFill rotWithShape="1">
          <a:blip r:embed="rId2"/>
          <a:srcRect b="45042"/>
          <a:stretch/>
        </p:blipFill>
        <p:spPr>
          <a:xfrm>
            <a:off x="0" y="-1"/>
            <a:ext cx="12192000" cy="2502569"/>
          </a:xfrm>
          <a:prstGeom prst="rect">
            <a:avLst/>
          </a:prstGeom>
        </p:spPr>
      </p:pic>
      <p:pic>
        <p:nvPicPr>
          <p:cNvPr id="8" name="Afbeelding 7"/>
          <p:cNvPicPr>
            <a:picLocks noChangeAspect="1"/>
          </p:cNvPicPr>
          <p:nvPr/>
        </p:nvPicPr>
        <p:blipFill rotWithShape="1">
          <a:blip r:embed="rId2"/>
          <a:srcRect b="35530"/>
          <a:stretch/>
        </p:blipFill>
        <p:spPr>
          <a:xfrm>
            <a:off x="0" y="0"/>
            <a:ext cx="12192000" cy="2935706"/>
          </a:xfrm>
          <a:prstGeom prst="rect">
            <a:avLst/>
          </a:prstGeom>
        </p:spPr>
      </p:pic>
      <p:pic>
        <p:nvPicPr>
          <p:cNvPr id="9" name="Afbeelding 8"/>
          <p:cNvPicPr>
            <a:picLocks noChangeAspect="1"/>
          </p:cNvPicPr>
          <p:nvPr/>
        </p:nvPicPr>
        <p:blipFill>
          <a:blip r:embed="rId2"/>
          <a:stretch>
            <a:fillRect/>
          </a:stretch>
        </p:blipFill>
        <p:spPr>
          <a:xfrm>
            <a:off x="0" y="-1"/>
            <a:ext cx="12192000" cy="4553639"/>
          </a:xfrm>
          <a:prstGeom prst="rect">
            <a:avLst/>
          </a:prstGeom>
        </p:spPr>
      </p:pic>
    </p:spTree>
    <p:extLst>
      <p:ext uri="{BB962C8B-B14F-4D97-AF65-F5344CB8AC3E}">
        <p14:creationId xmlns:p14="http://schemas.microsoft.com/office/powerpoint/2010/main" val="42552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Het gevangene-dilemma</a:t>
            </a:r>
            <a:r>
              <a:rPr lang="nl-NL" dirty="0" smtClean="0"/>
              <a:t>.</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Nike en Adidas zitten samen in een prijskartel. </a:t>
            </a:r>
          </a:p>
          <a:p>
            <a:r>
              <a:rPr lang="nl-NL" sz="2500" dirty="0" smtClean="0"/>
              <a:t>Cq: ze hebben afspraken gemaakt om een hoge prijs te houden.</a:t>
            </a:r>
          </a:p>
          <a:p>
            <a:r>
              <a:rPr lang="nl-NL" sz="2500" dirty="0" smtClean="0"/>
              <a:t>Er ontstaat de situatie dat ze 2 keuzes hebben, of zich aan deze afspraak te houden (hoge prijs) of zich niet aan de gemaakte afspraak te houden (lagere prijs). </a:t>
            </a:r>
          </a:p>
          <a:p>
            <a:r>
              <a:rPr lang="nl-NL" sz="2500" dirty="0" smtClean="0"/>
              <a:t>Belangrijk: beide partijen beslissen tegelijkertijd.</a:t>
            </a:r>
          </a:p>
          <a:p>
            <a:r>
              <a:rPr lang="nl-NL" sz="2500" dirty="0" smtClean="0"/>
              <a:t>Beide partijen weten niet van te voren wat de andere kiest.</a:t>
            </a:r>
          </a:p>
          <a:p>
            <a:endParaRPr lang="nl-NL" sz="2500" dirty="0" smtClean="0"/>
          </a:p>
          <a:p>
            <a:endParaRPr lang="nl-NL" sz="2500" dirty="0"/>
          </a:p>
        </p:txBody>
      </p:sp>
    </p:spTree>
    <p:extLst>
      <p:ext uri="{BB962C8B-B14F-4D97-AF65-F5344CB8AC3E}">
        <p14:creationId xmlns:p14="http://schemas.microsoft.com/office/powerpoint/2010/main" val="406659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168442"/>
            <a:ext cx="9045402" cy="1761958"/>
          </a:xfrm>
        </p:spPr>
        <p:txBody>
          <a:bodyPr/>
          <a:lstStyle/>
          <a:p>
            <a:r>
              <a:rPr lang="nl-NL" dirty="0" smtClean="0"/>
              <a:t>De tabel.</a:t>
            </a:r>
            <a:endParaRPr lang="nl-NL" dirty="0"/>
          </a:p>
        </p:txBody>
      </p:sp>
      <p:sp>
        <p:nvSpPr>
          <p:cNvPr id="3" name="Tijdelijke aanduiding voor inhoud 2"/>
          <p:cNvSpPr>
            <a:spLocks noGrp="1"/>
          </p:cNvSpPr>
          <p:nvPr>
            <p:ph idx="1"/>
          </p:nvPr>
        </p:nvSpPr>
        <p:spPr>
          <a:xfrm>
            <a:off x="228600" y="685801"/>
            <a:ext cx="10238874" cy="5355562"/>
          </a:xfrm>
        </p:spPr>
        <p:txBody>
          <a:bodyPr>
            <a:noAutofit/>
          </a:bodyPr>
          <a:lstStyle/>
          <a:p>
            <a:r>
              <a:rPr lang="nl-NL" sz="2500" dirty="0" smtClean="0"/>
              <a:t>Wanneer Nike zich aan de afspraak houd en Adidas ook dan?</a:t>
            </a:r>
          </a:p>
          <a:p>
            <a:r>
              <a:rPr lang="nl-NL" sz="2500" dirty="0" smtClean="0"/>
              <a:t>Krijgen ze beide 13,2 miljoen</a:t>
            </a:r>
          </a:p>
          <a:p>
            <a:r>
              <a:rPr lang="nl-NL" sz="2500" dirty="0" smtClean="0"/>
              <a:t>Wanneer Nike zich aan de afspraak houd en Adidas niet?</a:t>
            </a:r>
          </a:p>
          <a:p>
            <a:r>
              <a:rPr lang="nl-NL" sz="2500" dirty="0" smtClean="0"/>
              <a:t>Adidas krijgt 14,8 en Nike krijgt 9,2</a:t>
            </a:r>
          </a:p>
          <a:p>
            <a:r>
              <a:rPr lang="nl-NL" sz="2500" dirty="0" smtClean="0"/>
              <a:t>Wanneer Adidas zich aan de afspraak houd en Nike niet?</a:t>
            </a:r>
          </a:p>
          <a:p>
            <a:r>
              <a:rPr lang="nl-NL" sz="2500" dirty="0" smtClean="0"/>
              <a:t>Adidas krijgt 9,2 en Nike krijgt 14,8</a:t>
            </a:r>
          </a:p>
          <a:p>
            <a:r>
              <a:rPr lang="nl-NL" sz="2500" dirty="0" smtClean="0"/>
              <a:t>Wanneer Adidas zich niet aan de afspraak houd en Nike ook niet?</a:t>
            </a:r>
          </a:p>
          <a:p>
            <a:r>
              <a:rPr lang="nl-NL" sz="2500" dirty="0" smtClean="0"/>
              <a:t>Beide krijgen 12 miljoen.</a:t>
            </a:r>
          </a:p>
          <a:p>
            <a:r>
              <a:rPr lang="nl-NL" sz="2500" dirty="0" smtClean="0"/>
              <a:t>Als Nike zich aan de afspraak houd, wat doet Adidas?</a:t>
            </a:r>
          </a:p>
          <a:p>
            <a:r>
              <a:rPr lang="nl-NL" sz="2500" dirty="0" smtClean="0"/>
              <a:t>Niet aan de afspraak houden (14,8 &gt; dan 13,2)</a:t>
            </a:r>
          </a:p>
          <a:p>
            <a:r>
              <a:rPr lang="nl-NL" sz="2500" dirty="0" smtClean="0"/>
              <a:t>Als Nike zich niet aan de afspraak houd, wat doet Adidas?</a:t>
            </a:r>
          </a:p>
          <a:p>
            <a:r>
              <a:rPr lang="nl-NL" sz="2500" dirty="0" smtClean="0"/>
              <a:t>Ook niet aan de afspraak houden (12 &gt; 9,2)</a:t>
            </a:r>
          </a:p>
          <a:p>
            <a:endParaRPr lang="nl-NL" sz="2500" dirty="0" smtClean="0"/>
          </a:p>
          <a:p>
            <a:endParaRPr lang="nl-NL" sz="2500" dirty="0"/>
          </a:p>
        </p:txBody>
      </p:sp>
    </p:spTree>
    <p:extLst>
      <p:ext uri="{BB962C8B-B14F-4D97-AF65-F5344CB8AC3E}">
        <p14:creationId xmlns:p14="http://schemas.microsoft.com/office/powerpoint/2010/main" val="58067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432</TotalTime>
  <Words>793</Words>
  <Application>Microsoft Office PowerPoint</Application>
  <PresentationFormat>Breedbeeld</PresentationFormat>
  <Paragraphs>95</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Trebuchet MS</vt:lpstr>
      <vt:lpstr>Wingdings 3</vt:lpstr>
      <vt:lpstr>Facet</vt:lpstr>
      <vt:lpstr>Welkom VWO 5.</vt:lpstr>
      <vt:lpstr>Agenda:</vt:lpstr>
      <vt:lpstr>Het oligopolie:</vt:lpstr>
      <vt:lpstr>De strategische variabelen.</vt:lpstr>
      <vt:lpstr>Prijsconcurrentie:</vt:lpstr>
      <vt:lpstr>Maak opgave 4.7 en 4.8</vt:lpstr>
      <vt:lpstr>PowerPoint-presentatie</vt:lpstr>
      <vt:lpstr>Het gevangene-dilemma.</vt:lpstr>
      <vt:lpstr>De tabel.</vt:lpstr>
      <vt:lpstr>Wat zien we:</vt:lpstr>
      <vt:lpstr>Maak opgave 4.9 t/m 4.13</vt:lpstr>
      <vt:lpstr>PowerPoint-presentatie</vt:lpstr>
      <vt:lpstr>PowerPoint-presentatie</vt:lpstr>
      <vt:lpstr>Maak opgave 4.35 / (4.37 en 4.38 als je klaar bent)</vt:lpstr>
      <vt:lpstr>F</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71</cp:revision>
  <dcterms:created xsi:type="dcterms:W3CDTF">2017-08-27T09:00:36Z</dcterms:created>
  <dcterms:modified xsi:type="dcterms:W3CDTF">2017-09-20T07:35:39Z</dcterms:modified>
</cp:coreProperties>
</file>